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0"/>
  </p:notesMasterIdLst>
  <p:sldIdLst>
    <p:sldId id="257" r:id="rId2"/>
    <p:sldId id="265" r:id="rId3"/>
    <p:sldId id="259" r:id="rId4"/>
    <p:sldId id="268" r:id="rId5"/>
    <p:sldId id="261" r:id="rId6"/>
    <p:sldId id="271" r:id="rId7"/>
    <p:sldId id="272" r:id="rId8"/>
    <p:sldId id="262" r:id="rId9"/>
    <p:sldId id="263" r:id="rId10"/>
    <p:sldId id="267" r:id="rId11"/>
    <p:sldId id="260" r:id="rId12"/>
    <p:sldId id="266" r:id="rId13"/>
    <p:sldId id="269" r:id="rId14"/>
    <p:sldId id="270" r:id="rId15"/>
    <p:sldId id="276" r:id="rId16"/>
    <p:sldId id="273" r:id="rId17"/>
    <p:sldId id="274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171D0-5F18-4F03-8750-A07B5D8D7C75}" v="15" dt="2024-07-01T11:37:01.915"/>
    <p1510:client id="{D5A6F17B-853C-4029-A3A7-3D5C8886C5FF}" v="140" dt="2024-06-29T23:39:49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08DF7-0FFE-401E-AFD4-85703398BE3A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3D7B0-3B68-465E-B4BC-01947F6FF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3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D7B0-3B68-465E-B4BC-01947F6FF5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7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1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22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4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025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74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92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6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0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2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8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6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3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2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6F23B-5153-4591-B07D-DB300A02DDB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55C4763-7B84-4714-9647-CA20C55A4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6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ogo with black text&#10;&#10;Description automatically generated">
            <a:extLst>
              <a:ext uri="{FF2B5EF4-FFF2-40B4-BE49-F238E27FC236}">
                <a16:creationId xmlns:a16="http://schemas.microsoft.com/office/drawing/2014/main" id="{9A23D509-1632-C9AF-6FDF-6364CDF0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67" b="23406"/>
          <a:stretch/>
        </p:blipFill>
        <p:spPr>
          <a:xfrm>
            <a:off x="-71689" y="7"/>
            <a:ext cx="12191987" cy="6857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5A458-1291-9152-8F7E-700E184B3144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July 2024 Update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FA39-9CB1-CF00-CDD1-FA2FE2A7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81" y="-174887"/>
            <a:ext cx="5498361" cy="1320800"/>
          </a:xfrm>
        </p:spPr>
        <p:txBody>
          <a:bodyPr anchor="ctr">
            <a:normAutofit/>
          </a:bodyPr>
          <a:lstStyle/>
          <a:p>
            <a:r>
              <a:rPr lang="en-US"/>
              <a:t>MLB Play Ball Initiative!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AD16A-873A-8CA9-EE92-2A6BAB924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93" y="785176"/>
            <a:ext cx="5549732" cy="3880773"/>
          </a:xfrm>
        </p:spPr>
        <p:txBody>
          <a:bodyPr>
            <a:normAutofit/>
          </a:bodyPr>
          <a:lstStyle/>
          <a:p>
            <a:r>
              <a:rPr lang="en-US" sz="1900" dirty="0"/>
              <a:t>The Major League Baseball PLAY BALL initiative is baseball’s collective effort to encourage young people and communities to engage in baseball and softball related activities. </a:t>
            </a:r>
          </a:p>
          <a:p>
            <a:r>
              <a:rPr lang="en-US" sz="1900" dirty="0"/>
              <a:t>Mayor Bradley threw out the first pitch at a 6U Lorain Hot Stove softball game!</a:t>
            </a:r>
          </a:p>
        </p:txBody>
      </p:sp>
      <p:pic>
        <p:nvPicPr>
          <p:cNvPr id="12" name="Picture 11" descr="A person and child playing baseball&#10;&#10;Description automatically generated">
            <a:extLst>
              <a:ext uri="{FF2B5EF4-FFF2-40B4-BE49-F238E27FC236}">
                <a16:creationId xmlns:a16="http://schemas.microsoft.com/office/drawing/2014/main" id="{9B8135CB-4B7A-6907-9D22-602B31ECB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29955" r="2006" b="-936"/>
          <a:stretch/>
        </p:blipFill>
        <p:spPr>
          <a:xfrm>
            <a:off x="7477013" y="426307"/>
            <a:ext cx="4647053" cy="6233927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321D9E7-1FFE-8E60-37B8-D25D6BA1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16351" r="7497" b="17116"/>
          <a:stretch/>
        </p:blipFill>
        <p:spPr>
          <a:xfrm>
            <a:off x="392683" y="3063240"/>
            <a:ext cx="6906155" cy="37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2D37-B35B-4558-F399-A8D3736D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32" y="459698"/>
            <a:ext cx="8596668" cy="1320800"/>
          </a:xfrm>
        </p:spPr>
        <p:txBody>
          <a:bodyPr anchor="t">
            <a:normAutofit fontScale="90000"/>
          </a:bodyPr>
          <a:lstStyle/>
          <a:p>
            <a:r>
              <a:rPr lang="en-US" sz="4800"/>
              <a:t>Oakwood Park Pool Re-Opening</a:t>
            </a:r>
            <a:br>
              <a:rPr lang="en-US" sz="4800"/>
            </a:b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E81E-867C-EAF3-7765-C6DDD6A17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6969" y="1155356"/>
            <a:ext cx="5085031" cy="5634681"/>
          </a:xfrm>
        </p:spPr>
        <p:txBody>
          <a:bodyPr>
            <a:normAutofit/>
          </a:bodyPr>
          <a:lstStyle/>
          <a:p>
            <a:r>
              <a:rPr lang="en-US" dirty="0"/>
              <a:t>The pool has not been opened since 2016</a:t>
            </a:r>
          </a:p>
          <a:p>
            <a:r>
              <a:rPr lang="en-US" dirty="0"/>
              <a:t>Bath House</a:t>
            </a:r>
          </a:p>
          <a:p>
            <a:r>
              <a:rPr lang="en-US" dirty="0"/>
              <a:t>Splash Pad</a:t>
            </a:r>
          </a:p>
          <a:p>
            <a:r>
              <a:rPr lang="en-US" dirty="0"/>
              <a:t>Shaded pavilion</a:t>
            </a:r>
          </a:p>
          <a:p>
            <a:r>
              <a:rPr lang="en-US" dirty="0"/>
              <a:t>Lifeguard chairs</a:t>
            </a:r>
          </a:p>
          <a:p>
            <a:r>
              <a:rPr lang="en-US" dirty="0"/>
              <a:t>Lounge chairs</a:t>
            </a:r>
          </a:p>
          <a:p>
            <a:r>
              <a:rPr lang="en-US" dirty="0"/>
              <a:t>Picnic tables</a:t>
            </a:r>
          </a:p>
          <a:p>
            <a:r>
              <a:rPr lang="en-US" dirty="0"/>
              <a:t>Oakwood Park pool has an average attendance of 100 daily swimmers!</a:t>
            </a:r>
          </a:p>
          <a:p>
            <a:r>
              <a:rPr lang="en-US" dirty="0"/>
              <a:t>We have sold several pool passes.</a:t>
            </a:r>
          </a:p>
          <a:p>
            <a:r>
              <a:rPr lang="en-US" dirty="0"/>
              <a:t>Thanks to the generous donations from the Friend’s of South Lorain and David </a:t>
            </a:r>
            <a:r>
              <a:rPr lang="en-US" dirty="0" err="1"/>
              <a:t>Arocho</a:t>
            </a:r>
            <a:r>
              <a:rPr lang="en-US" dirty="0"/>
              <a:t> we were able to provide 30 family and 8 individual passes. Passes still available upon request through July 22, 2024.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ool in a grassy area&#10;&#10;Description automatically generated">
            <a:extLst>
              <a:ext uri="{FF2B5EF4-FFF2-40B4-BE49-F238E27FC236}">
                <a16:creationId xmlns:a16="http://schemas.microsoft.com/office/drawing/2014/main" id="{87F725D5-F47A-EE4C-E7D3-6BB5E1CD9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5511"/>
          <a:stretch/>
        </p:blipFill>
        <p:spPr>
          <a:xfrm>
            <a:off x="143664" y="1394997"/>
            <a:ext cx="6759420" cy="48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5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E478-52FE-2580-0272-C851D65CD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519" y="4690583"/>
            <a:ext cx="8508893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New Restrooms!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1B3AA-0646-B4C0-BD70-0292217A3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17" y="5857905"/>
            <a:ext cx="10007155" cy="4285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 Remodeled restrooms at Central Park and Oakwood </a:t>
            </a:r>
            <a:r>
              <a:rPr lang="en-US" dirty="0" err="1">
                <a:solidFill>
                  <a:schemeClr val="tx1"/>
                </a:solidFill>
              </a:rPr>
              <a:t>Park</a:t>
            </a:r>
            <a:r>
              <a:rPr lang="en-US" dirty="0" err="1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A row of blue doors in a bathroom&#10;&#10;Description automatically generated">
            <a:extLst>
              <a:ext uri="{FF2B5EF4-FFF2-40B4-BE49-F238E27FC236}">
                <a16:creationId xmlns:a16="http://schemas.microsoft.com/office/drawing/2014/main" id="{3FA42B65-A571-6531-F565-2A90C7BC9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8" t="1704" r="10334" b="1702"/>
          <a:stretch/>
        </p:blipFill>
        <p:spPr>
          <a:xfrm>
            <a:off x="3077597" y="-1"/>
            <a:ext cx="2876216" cy="4572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7EF164-EA94-879D-5741-AE787617A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5013" r="38492" b="371"/>
          <a:stretch/>
        </p:blipFill>
        <p:spPr>
          <a:xfrm>
            <a:off x="6080217" y="-36057"/>
            <a:ext cx="3013700" cy="4673878"/>
          </a:xfrm>
          <a:prstGeom prst="rect">
            <a:avLst/>
          </a:prstGeom>
        </p:spPr>
      </p:pic>
      <p:pic>
        <p:nvPicPr>
          <p:cNvPr id="17" name="Picture 16" descr="A urinals in a bathroom&#10;&#10;Description automatically generated">
            <a:extLst>
              <a:ext uri="{FF2B5EF4-FFF2-40B4-BE49-F238E27FC236}">
                <a16:creationId xmlns:a16="http://schemas.microsoft.com/office/drawing/2014/main" id="{145C3FBA-B08E-EE77-8B41-2E9C633A32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8" t="22651" r="46207" b="2904"/>
          <a:stretch/>
        </p:blipFill>
        <p:spPr>
          <a:xfrm>
            <a:off x="9220321" y="-8468"/>
            <a:ext cx="2968503" cy="4580467"/>
          </a:xfrm>
          <a:prstGeom prst="rect">
            <a:avLst/>
          </a:prstGeom>
        </p:spPr>
      </p:pic>
      <p:pic>
        <p:nvPicPr>
          <p:cNvPr id="19" name="Picture 18" descr="A bathroom with sinks and mirrors&#10;&#10;Description automatically generated">
            <a:extLst>
              <a:ext uri="{FF2B5EF4-FFF2-40B4-BE49-F238E27FC236}">
                <a16:creationId xmlns:a16="http://schemas.microsoft.com/office/drawing/2014/main" id="{1667B96E-7BAF-52CD-7372-B82AAEEEF0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9" t="-974" b="3"/>
          <a:stretch/>
        </p:blipFill>
        <p:spPr>
          <a:xfrm>
            <a:off x="3175" y="-65818"/>
            <a:ext cx="2984032" cy="46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B6334-FF19-4F56-45D8-C3AA2C4E8256}"/>
              </a:ext>
            </a:extLst>
          </p:cNvPr>
          <p:cNvSpPr txBox="1"/>
          <p:nvPr/>
        </p:nvSpPr>
        <p:spPr>
          <a:xfrm>
            <a:off x="821074" y="1807188"/>
            <a:ext cx="10546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new early childhood playground, specifically designed for children ages 5 and under, is the first of its kind in the City of Lorain. It was funded by a grant from the Lorain County Children and Family First Council. Join us for the grand opening on September 28th from 12 PM-4 PM, which will feature a carnival theme.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BCAF7-205D-AA87-DE85-707A1CF24DC3}"/>
              </a:ext>
            </a:extLst>
          </p:cNvPr>
          <p:cNvSpPr txBox="1"/>
          <p:nvPr/>
        </p:nvSpPr>
        <p:spPr>
          <a:xfrm>
            <a:off x="691173" y="964835"/>
            <a:ext cx="1131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Lakeview South Play Area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04965-92D8-2F06-C5FE-462F0F76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05" y="3080735"/>
            <a:ext cx="4042256" cy="3223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259C3-FC89-6B82-BB3D-7F99D69CA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35" y="3415180"/>
            <a:ext cx="3496980" cy="264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03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laying in a play house&#10;&#10;Description automatically generated">
            <a:extLst>
              <a:ext uri="{FF2B5EF4-FFF2-40B4-BE49-F238E27FC236}">
                <a16:creationId xmlns:a16="http://schemas.microsoft.com/office/drawing/2014/main" id="{98261782-AFE2-795F-6823-D221B708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3" y="562131"/>
            <a:ext cx="10680490" cy="5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5C95-BD28-9EA5-8711-298110A2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7071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Lorain Skate Park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5DEE0-7717-E49B-14FF-5E4A4FBA2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389888"/>
            <a:ext cx="9143321" cy="4651474"/>
          </a:xfrm>
        </p:spPr>
        <p:txBody>
          <a:bodyPr>
            <a:normAutofit fontScale="70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SKATEPARK TIMELINE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March 2021:  David </a:t>
            </a:r>
            <a:r>
              <a:rPr lang="en-US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Mihajlovich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, age 13, drafts a letter to the mayor </a:t>
            </a:r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</a:rPr>
              <a:t>regarding 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Lorain’s need for a skate/BMX park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September 2021:  Shred with Ed &amp; Dominic Jacobs get involved in the fund-raising efforts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October 2021:  First Skatepark Community Forum held at the Palace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Spring 2023:  City advertises for Request or Proposals for designs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December 2023:  Skatepark Community Forum presented by Spohn Ranch &amp; the City of Lorain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February 2024:  Site surveys are done at proposed site for the park (Longfellow)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March 2024:  Spohn Ranch and </a:t>
            </a:r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</a:rPr>
              <a:t>City of Lorain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design focus group begin bi-weekly meetings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COMING SOON: Community Forum with Spohn Ranch displaying design options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CITY of LORAIN’S INVOLVEMENT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*overseeing design and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*contributing funding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*providing space for the skatepark and amenities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5" name="Picture 4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E73BE3FA-6B10-5692-AB9A-45C441382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884" y="109728"/>
            <a:ext cx="1915180" cy="187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3B72C-72DF-126D-500B-F53A63CC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420624"/>
            <a:ext cx="8596668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Maintenance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89C77-374C-F1D9-1AA1-CADD235AA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094056"/>
            <a:ext cx="8596668" cy="3529503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Maintenance and upkeep of all 50+ city parks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Picnic table and bench repairs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Mulch and continue to clean playgrounds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Continue to stay on top of cutting grass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Cleaning up the basketball courts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Trim and maintain trees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Any other type of repairs needed</a:t>
            </a:r>
          </a:p>
        </p:txBody>
      </p:sp>
    </p:spTree>
    <p:extLst>
      <p:ext uri="{BB962C8B-B14F-4D97-AF65-F5344CB8AC3E}">
        <p14:creationId xmlns:p14="http://schemas.microsoft.com/office/powerpoint/2010/main" val="3460878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9D77-F59F-EF1D-0182-D23BEA65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580768"/>
            <a:ext cx="8596668" cy="902043"/>
          </a:xfrm>
        </p:spPr>
        <p:txBody>
          <a:bodyPr/>
          <a:lstStyle/>
          <a:p>
            <a:pPr algn="ctr"/>
            <a:r>
              <a:rPr lang="en-US" dirty="0"/>
              <a:t>Upcoming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FEDA0-5735-A5C5-DD7E-5EF1336FF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606379"/>
            <a:ext cx="8596668" cy="443498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New concrete dugouts at Oakwood fields 1 &amp; 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Squirrel’s Nest Disc Golf course signage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Restroom renovations at </a:t>
            </a:r>
            <a:r>
              <a:rPr lang="en-US" sz="2000" dirty="0" err="1"/>
              <a:t>Cityview</a:t>
            </a:r>
            <a:r>
              <a:rPr lang="en-US" sz="2000" dirty="0"/>
              <a:t> Park, General Johnnie Wilson Park and Lakeview Park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Our new Parks &amp; Recreation coordinator, Mindy Stoyka, who started on  April 29, 2024, is collaborating with Lorain City Schools on sports clinics. She is also working with Serenity Pickleball Club to coordinate a pickleball tournament and is establishing recreation programs for the upcoming year.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37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6BD1-35D2-C083-0269-681638FB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Collaborating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CC1E6-8618-28BD-5161-60EF10674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37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US" sz="2200" dirty="0"/>
              <a:t>Art in the Park</a:t>
            </a:r>
          </a:p>
          <a:p>
            <a:r>
              <a:rPr lang="en-US" sz="2200" dirty="0" err="1"/>
              <a:t>FireFish</a:t>
            </a:r>
            <a:endParaRPr lang="en-US" sz="2200" dirty="0"/>
          </a:p>
          <a:p>
            <a:r>
              <a:rPr lang="en-US" sz="2200" dirty="0"/>
              <a:t>Lorain Historical Society</a:t>
            </a:r>
          </a:p>
          <a:p>
            <a:r>
              <a:rPr lang="en-US" sz="2200" dirty="0"/>
              <a:t>Little Lighthouse Learning Center</a:t>
            </a:r>
          </a:p>
          <a:p>
            <a:r>
              <a:rPr lang="en-US" sz="2200" dirty="0"/>
              <a:t>YMCA</a:t>
            </a:r>
          </a:p>
          <a:p>
            <a:r>
              <a:rPr lang="en-US" sz="2200" dirty="0"/>
              <a:t>Lorain County and Family First Council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D60682-AB31-BC43-D5C7-95E573B6E070}"/>
              </a:ext>
            </a:extLst>
          </p:cNvPr>
          <p:cNvSpPr txBox="1">
            <a:spLocks/>
          </p:cNvSpPr>
          <p:nvPr/>
        </p:nvSpPr>
        <p:spPr>
          <a:xfrm>
            <a:off x="6521004" y="1589786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Lorain Public Library</a:t>
            </a:r>
          </a:p>
          <a:p>
            <a:r>
              <a:rPr lang="en-US" sz="2200" dirty="0"/>
              <a:t>Fit4youth</a:t>
            </a:r>
          </a:p>
          <a:p>
            <a:r>
              <a:rPr lang="en-US" sz="2200" dirty="0"/>
              <a:t>United Way	</a:t>
            </a:r>
          </a:p>
          <a:p>
            <a:r>
              <a:rPr lang="en-US" sz="2200" dirty="0"/>
              <a:t>El Centro</a:t>
            </a:r>
          </a:p>
          <a:p>
            <a:r>
              <a:rPr lang="en-US" sz="2200" dirty="0"/>
              <a:t>Horizon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61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B4E6-ABB2-BBE1-E696-70759297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/>
              <a:t>Parkapalooza</a:t>
            </a:r>
            <a:endParaRPr lang="en-US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A0ACE-689F-4013-0E63-F5515789B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Free Summer day camp for children ages 6-12</a:t>
            </a:r>
          </a:p>
          <a:p>
            <a:r>
              <a:rPr lang="en-US" sz="2800" dirty="0"/>
              <a:t>Average of 13 daily campers</a:t>
            </a:r>
          </a:p>
          <a:p>
            <a:r>
              <a:rPr lang="en-US" sz="2800" dirty="0"/>
              <a:t>Rotating weekly camp themes </a:t>
            </a:r>
          </a:p>
          <a:p>
            <a:r>
              <a:rPr lang="en-US" sz="2800" dirty="0"/>
              <a:t>June 17-21 Sports Camp at Samuel Felton Park</a:t>
            </a:r>
          </a:p>
          <a:p>
            <a:r>
              <a:rPr lang="en-US" sz="2800" dirty="0"/>
              <a:t>June 24-28 Fun Being Safe Camp at Oakwood Park</a:t>
            </a:r>
          </a:p>
          <a:p>
            <a:r>
              <a:rPr lang="en-US" sz="2800" dirty="0"/>
              <a:t>July 8-12 Arts &amp; Crafts Camp at Lakeview South Park</a:t>
            </a:r>
          </a:p>
          <a:p>
            <a:r>
              <a:rPr lang="en-US" sz="2800" dirty="0"/>
              <a:t>July 15-19 Science &amp; Nature Camp at Falbo Park</a:t>
            </a:r>
          </a:p>
          <a:p>
            <a:r>
              <a:rPr lang="en-US" sz="2800" dirty="0"/>
              <a:t>July 22-26 Arts &amp; Music Camp at Maple Park</a:t>
            </a:r>
          </a:p>
        </p:txBody>
      </p:sp>
    </p:spTree>
    <p:extLst>
      <p:ext uri="{BB962C8B-B14F-4D97-AF65-F5344CB8AC3E}">
        <p14:creationId xmlns:p14="http://schemas.microsoft.com/office/powerpoint/2010/main" val="398019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0531-FF7B-6FE0-3830-1968A629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1372838"/>
            <a:ext cx="10735962" cy="92333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Many leagues are utilizing the parks for tournaments, games and practices.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7E52-8F6B-0EAA-5AD5-574066A8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890" y="2236819"/>
            <a:ext cx="10515600" cy="4351338"/>
          </a:xfrm>
        </p:spPr>
        <p:txBody>
          <a:bodyPr numCol="2">
            <a:normAutofit/>
          </a:bodyPr>
          <a:lstStyle/>
          <a:p>
            <a:r>
              <a:rPr lang="en-US" sz="2000" dirty="0"/>
              <a:t>Grind League Basketball</a:t>
            </a:r>
          </a:p>
          <a:p>
            <a:r>
              <a:rPr lang="en-US" sz="2000" dirty="0"/>
              <a:t>Gurus League Basketball</a:t>
            </a:r>
          </a:p>
          <a:p>
            <a:r>
              <a:rPr lang="en-US" sz="2000" dirty="0"/>
              <a:t>Northeast Rebels Football</a:t>
            </a:r>
          </a:p>
          <a:p>
            <a:r>
              <a:rPr lang="en-US" sz="2000" dirty="0"/>
              <a:t>Steel City Youth Football</a:t>
            </a:r>
          </a:p>
          <a:p>
            <a:r>
              <a:rPr lang="en-US" sz="2000" dirty="0"/>
              <a:t>LCCC Baseball</a:t>
            </a:r>
          </a:p>
          <a:p>
            <a:r>
              <a:rPr lang="en-US" sz="2000" dirty="0"/>
              <a:t>Lorain City Schools Baseball &amp; Softball</a:t>
            </a:r>
          </a:p>
          <a:p>
            <a:r>
              <a:rPr lang="en-US" sz="2000" dirty="0"/>
              <a:t>Amherst Chargers Softball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B0F25-DA6F-EB01-020D-E877932C7552}"/>
              </a:ext>
            </a:extLst>
          </p:cNvPr>
          <p:cNvSpPr txBox="1"/>
          <p:nvPr/>
        </p:nvSpPr>
        <p:spPr>
          <a:xfrm>
            <a:off x="2162431" y="438665"/>
            <a:ext cx="749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Summer Sports League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1BB7AE-12D4-3E82-9D5B-2D789B4124FD}"/>
              </a:ext>
            </a:extLst>
          </p:cNvPr>
          <p:cNvSpPr txBox="1">
            <a:spLocks/>
          </p:cNvSpPr>
          <p:nvPr/>
        </p:nvSpPr>
        <p:spPr>
          <a:xfrm>
            <a:off x="4529328" y="1541338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36D329-AE70-4B8D-7186-B481B8982B1F}"/>
              </a:ext>
            </a:extLst>
          </p:cNvPr>
          <p:cNvSpPr txBox="1">
            <a:spLocks/>
          </p:cNvSpPr>
          <p:nvPr/>
        </p:nvSpPr>
        <p:spPr>
          <a:xfrm>
            <a:off x="501191" y="2236819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Lorain Hot Stove Baseball-4 teams</a:t>
            </a:r>
          </a:p>
          <a:p>
            <a:r>
              <a:rPr lang="en-US" sz="2000" dirty="0"/>
              <a:t>Lorain Hot Stove Softball-9 teams</a:t>
            </a:r>
          </a:p>
          <a:p>
            <a:r>
              <a:rPr lang="en-US" sz="2000" dirty="0"/>
              <a:t>T3 Baseball-14 teams</a:t>
            </a:r>
          </a:p>
          <a:p>
            <a:r>
              <a:rPr lang="en-US" sz="2000" dirty="0"/>
              <a:t>Legends Baseball-6 teams</a:t>
            </a:r>
          </a:p>
          <a:p>
            <a:r>
              <a:rPr lang="en-US" sz="2000" dirty="0"/>
              <a:t>Legends Softball-4 teams</a:t>
            </a:r>
          </a:p>
          <a:p>
            <a:r>
              <a:rPr lang="en-US" sz="2000" dirty="0"/>
              <a:t>Lorain Panthers Baseball-2 teams</a:t>
            </a:r>
          </a:p>
          <a:p>
            <a:r>
              <a:rPr lang="en-US" sz="2000" dirty="0"/>
              <a:t>Steel City Men’s Softball-6 teams</a:t>
            </a:r>
          </a:p>
          <a:p>
            <a:r>
              <a:rPr lang="en-US" sz="2000" dirty="0"/>
              <a:t>Steel City Kickball-4 teams</a:t>
            </a:r>
          </a:p>
          <a:p>
            <a:pPr marL="0" indent="0">
              <a:buFont typeface="Wingdings 3" charset="2"/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293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0F44D-49F7-B1F0-1456-C461F213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/>
              <a:t>Summer Sports League</a:t>
            </a:r>
            <a:br>
              <a:rPr lang="en-US" sz="2400" dirty="0"/>
            </a:br>
            <a:r>
              <a:rPr lang="en-US" sz="2700" dirty="0">
                <a:solidFill>
                  <a:schemeClr val="tx1"/>
                </a:solidFill>
              </a:rPr>
              <a:t>Our parks have hosted games from April 15-July 1 (12 weeks)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67537-4196-F8DE-C360-ED93A2B84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Pipe Yard Stadium: 154 games</a:t>
            </a:r>
          </a:p>
          <a:p>
            <a:r>
              <a:rPr lang="en-US" sz="2800" dirty="0"/>
              <a:t>Campana Park: 101 games (7 fields)</a:t>
            </a:r>
          </a:p>
          <a:p>
            <a:r>
              <a:rPr lang="en-US" sz="2800" dirty="0"/>
              <a:t>Oakwood Park: 97 games (4 fields)</a:t>
            </a:r>
          </a:p>
          <a:p>
            <a:r>
              <a:rPr lang="en-US" sz="2800" dirty="0"/>
              <a:t>Lakeview Park: 83 games (4 fields)</a:t>
            </a:r>
          </a:p>
          <a:p>
            <a:r>
              <a:rPr lang="en-US" sz="2800" dirty="0"/>
              <a:t>Total: 435 games</a:t>
            </a:r>
          </a:p>
          <a:p>
            <a:r>
              <a:rPr lang="en-US" sz="2800" dirty="0"/>
              <a:t>Average 36.25 games/week</a:t>
            </a:r>
          </a:p>
        </p:txBody>
      </p:sp>
    </p:spTree>
    <p:extLst>
      <p:ext uri="{BB962C8B-B14F-4D97-AF65-F5344CB8AC3E}">
        <p14:creationId xmlns:p14="http://schemas.microsoft.com/office/powerpoint/2010/main" val="403561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7DEB-0403-D6D9-52D1-52019EDD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Campana Park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9C201-2060-6311-F3A6-E305262D4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Pipe Yard Stadium: renovated and infield turf installed.</a:t>
            </a:r>
          </a:p>
          <a:p>
            <a:r>
              <a:rPr lang="en-US" sz="2800" dirty="0"/>
              <a:t>Turf softball field added</a:t>
            </a:r>
          </a:p>
          <a:p>
            <a:r>
              <a:rPr lang="en-US" sz="2800" dirty="0"/>
              <a:t>7 Fields renovated and soccer fields added</a:t>
            </a:r>
          </a:p>
          <a:p>
            <a:r>
              <a:rPr lang="en-US" sz="2800" dirty="0"/>
              <a:t>2 new concession/restroom buildings</a:t>
            </a:r>
          </a:p>
          <a:p>
            <a:r>
              <a:rPr lang="en-US" sz="2800" dirty="0"/>
              <a:t>1 concession/restroom building renovated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56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ED97-4B89-54D8-D996-3141D3D1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094" y="0"/>
            <a:ext cx="3912954" cy="8046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  </a:t>
            </a:r>
            <a:r>
              <a:rPr lang="en-US" dirty="0"/>
              <a:t>Pipe Yard Stadium</a:t>
            </a:r>
          </a:p>
        </p:txBody>
      </p:sp>
      <p:pic>
        <p:nvPicPr>
          <p:cNvPr id="8" name="Content Placeholder 7" descr="A baseball field with a red and green diamond&#10;&#10;Description automatically generated">
            <a:extLst>
              <a:ext uri="{FF2B5EF4-FFF2-40B4-BE49-F238E27FC236}">
                <a16:creationId xmlns:a16="http://schemas.microsoft.com/office/drawing/2014/main" id="{0AACC2CB-B2AF-84EC-D08F-880B1AF0C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1907962"/>
            <a:ext cx="7982712" cy="48311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6A464-9C55-6B89-30A0-3242EFFB4BA3}"/>
              </a:ext>
            </a:extLst>
          </p:cNvPr>
          <p:cNvSpPr txBox="1"/>
          <p:nvPr/>
        </p:nvSpPr>
        <p:spPr>
          <a:xfrm>
            <a:off x="121509" y="694944"/>
            <a:ext cx="862015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Join us for the official re-dedication of Pipe Yard/Campana Park during the City of Lorain Patriot’s Day Police and Fire Softball game to be held on 9/11/24 at 6 PM. We are excited to showcase the $5.2 million renovation of this facility, a joint effort by the City of Lorain, Lorain City Schools and Ohio Department of Natural Resources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Highlights of the Event:</a:t>
            </a:r>
          </a:p>
          <a:p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Official re-dedication ceremony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Police vs. Fire Softball game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Food and Beverages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Family Friendly Events</a:t>
            </a:r>
          </a:p>
        </p:txBody>
      </p:sp>
    </p:spTree>
    <p:extLst>
      <p:ext uri="{BB962C8B-B14F-4D97-AF65-F5344CB8AC3E}">
        <p14:creationId xmlns:p14="http://schemas.microsoft.com/office/powerpoint/2010/main" val="397947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30F8-805B-FB7C-6B66-4C41F8C5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Softball Field</a:t>
            </a:r>
          </a:p>
        </p:txBody>
      </p:sp>
      <p:pic>
        <p:nvPicPr>
          <p:cNvPr id="3" name="Picture 2" descr="A baseball field surrounded by trees&#10;&#10;Description automatically generated">
            <a:extLst>
              <a:ext uri="{FF2B5EF4-FFF2-40B4-BE49-F238E27FC236}">
                <a16:creationId xmlns:a16="http://schemas.microsoft.com/office/drawing/2014/main" id="{D6B5C82E-872A-436B-06F4-89ED646B8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70" y="1640159"/>
            <a:ext cx="8465632" cy="45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3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49CFD6-B3C1-E6D2-C4A2-A516AD1E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-8468"/>
            <a:ext cx="6488132" cy="145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Campana Park</a:t>
            </a: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3B5038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FEE0506D-6E1F-1E78-9768-E2A7B7056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A baseball field with trees and a road&#10;&#10;Description automatically generated">
            <a:extLst>
              <a:ext uri="{FF2B5EF4-FFF2-40B4-BE49-F238E27FC236}">
                <a16:creationId xmlns:a16="http://schemas.microsoft.com/office/drawing/2014/main" id="{BFEEF625-CDA3-BFD6-CB8A-78C95FDB4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r="14203" b="-2"/>
          <a:stretch/>
        </p:blipFill>
        <p:spPr>
          <a:xfrm>
            <a:off x="6950714" y="-8467"/>
            <a:ext cx="5129956" cy="6631688"/>
          </a:xfrm>
          <a:prstGeom prst="rect">
            <a:avLst/>
          </a:prstGeom>
        </p:spPr>
      </p:pic>
      <p:pic>
        <p:nvPicPr>
          <p:cNvPr id="7" name="Picture 6" descr="A baseball field with trees and a playground&#10;&#10;Description automatically generated">
            <a:extLst>
              <a:ext uri="{FF2B5EF4-FFF2-40B4-BE49-F238E27FC236}">
                <a16:creationId xmlns:a16="http://schemas.microsoft.com/office/drawing/2014/main" id="{E54A8851-E4DE-5972-8C32-D59AA0CE8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6818"/>
          <a:stretch/>
        </p:blipFill>
        <p:spPr>
          <a:xfrm>
            <a:off x="111331" y="1143002"/>
            <a:ext cx="6731228" cy="56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E7B19-1EE0-0767-C6D9-72B27A84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C74CA2FB-3CB8-3505-0194-781826E5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Content Placeholder 3" descr="A baseball field with a baseball field and a baseball field&#10;&#10;Description automatically generated">
            <a:extLst>
              <a:ext uri="{FF2B5EF4-FFF2-40B4-BE49-F238E27FC236}">
                <a16:creationId xmlns:a16="http://schemas.microsoft.com/office/drawing/2014/main" id="{437968D2-4CC0-587B-D168-9FFD8C1AD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4570" b="-2"/>
          <a:stretch/>
        </p:blipFill>
        <p:spPr>
          <a:xfrm>
            <a:off x="6539503" y="-23162"/>
            <a:ext cx="5652498" cy="6838572"/>
          </a:xfrm>
          <a:prstGeom prst="rect">
            <a:avLst/>
          </a:prstGeom>
        </p:spPr>
      </p:pic>
      <p:pic>
        <p:nvPicPr>
          <p:cNvPr id="5" name="Picture 4" descr="A baseball field with a few red circles&#10;&#10;Description automatically generated with medium confidence">
            <a:extLst>
              <a:ext uri="{FF2B5EF4-FFF2-40B4-BE49-F238E27FC236}">
                <a16:creationId xmlns:a16="http://schemas.microsoft.com/office/drawing/2014/main" id="{2A2C5072-2B09-8921-9C02-01E46EEC0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r="5171"/>
          <a:stretch/>
        </p:blipFill>
        <p:spPr>
          <a:xfrm>
            <a:off x="8178" y="-23162"/>
            <a:ext cx="6531324" cy="68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077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1221</TotalTime>
  <Words>838</Words>
  <Application>Microsoft Office PowerPoint</Application>
  <PresentationFormat>Widescreen</PresentationFormat>
  <Paragraphs>124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Parkapalooza</vt:lpstr>
      <vt:lpstr>Many leagues are utilizing the parks for tournaments, games and practices.</vt:lpstr>
      <vt:lpstr>Summer Sports League Our parks have hosted games from April 15-July 1 (12 weeks)</vt:lpstr>
      <vt:lpstr>Campana Park Project</vt:lpstr>
      <vt:lpstr>  Pipe Yard Stadium</vt:lpstr>
      <vt:lpstr>Softball Field</vt:lpstr>
      <vt:lpstr>Campana Park</vt:lpstr>
      <vt:lpstr>PowerPoint Presentation</vt:lpstr>
      <vt:lpstr>MLB Play Ball Initiative!</vt:lpstr>
      <vt:lpstr>Oakwood Park Pool Re-Opening </vt:lpstr>
      <vt:lpstr>New Restrooms!</vt:lpstr>
      <vt:lpstr>PowerPoint Presentation</vt:lpstr>
      <vt:lpstr>PowerPoint Presentation</vt:lpstr>
      <vt:lpstr>Lorain Skate Park</vt:lpstr>
      <vt:lpstr>Maintenance Plans</vt:lpstr>
      <vt:lpstr>Upcoming Projects</vt:lpstr>
      <vt:lpstr>Collaborating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Mindy Stoyka</dc:creator>
  <cp:lastModifiedBy>Stoyka, Melinda</cp:lastModifiedBy>
  <cp:revision>9</cp:revision>
  <dcterms:created xsi:type="dcterms:W3CDTF">2024-06-26T21:43:10Z</dcterms:created>
  <dcterms:modified xsi:type="dcterms:W3CDTF">2024-07-08T11:26:42Z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2024-07-03T11:04:47Z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e01e1124-b603-4c3b-be9a-511f8b747acf</vt:lpwstr>
  </property>
  <property fmtid="{D5CDD505-2E9C-101B-9397-08002B2CF9AE}" pid="7" name="MSIP_Label_defa4170-0d19-0005-0004-bc88714345d2_ActionId">
    <vt:lpwstr>1f5246b5-fcf8-40d8-8d17-510e3bb6429c</vt:lpwstr>
  </property>
  <property fmtid="{D5CDD505-2E9C-101B-9397-08002B2CF9AE}" pid="8" name="MSIP_Label_defa4170-0d19-0005-0004-bc88714345d2_ContentBits">
    <vt:lpwstr>0</vt:lpwstr>
  </property>
</Properties>
</file>